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0" r:id="rId4"/>
    <p:sldId id="261" r:id="rId5"/>
    <p:sldId id="262" r:id="rId6"/>
    <p:sldId id="263" r:id="rId7"/>
    <p:sldId id="277" r:id="rId8"/>
    <p:sldId id="280" r:id="rId9"/>
    <p:sldId id="272" r:id="rId10"/>
    <p:sldId id="278" r:id="rId11"/>
    <p:sldId id="279" r:id="rId12"/>
    <p:sldId id="264" r:id="rId13"/>
    <p:sldId id="275" r:id="rId14"/>
    <p:sldId id="266" r:id="rId15"/>
    <p:sldId id="267" r:id="rId16"/>
    <p:sldId id="268" r:id="rId17"/>
    <p:sldId id="269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0E0D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blipFill rotWithShape="1">
            <a:blip xmlns:r="http://schemas.openxmlformats.org/officeDocument/2006/relationships" r:embed="rId1"/>
            <a:srcRect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388" autoAdjust="0"/>
  </p:normalViewPr>
  <p:slideViewPr>
    <p:cSldViewPr snapToGrid="0">
      <p:cViewPr varScale="1">
        <p:scale>
          <a:sx n="45" d="100"/>
          <a:sy n="45" d="100"/>
        </p:scale>
        <p:origin x="77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tableStyles.xml.rels><?xml version="1.0" encoding="UTF-8" standalone="yes"?>
<Relationships xmlns="http://schemas.openxmlformats.org/package/2006/relationships"><Relationship Id="rId1" Type="http://schemas.openxmlformats.org/officeDocument/2006/relationships/image" Target="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hd.png" descr="chalk_line_box_hd.png"/>
          <p:cNvPicPr>
            <a:picLocks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635000" y="9550400"/>
            <a:ext cx="23063200" cy="3289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Assorted pieces of ceramic pottery"/>
          <p:cNvSpPr>
            <a:spLocks noGrp="1"/>
          </p:cNvSpPr>
          <p:nvPr>
            <p:ph type="pic" idx="21"/>
          </p:nvPr>
        </p:nvSpPr>
        <p:spPr>
          <a:xfrm>
            <a:off x="666750" y="-1562100"/>
            <a:ext cx="23063200" cy="11874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689100" y="9753600"/>
            <a:ext cx="21005800" cy="1333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89100" y="11023600"/>
            <a:ext cx="21005800" cy="16764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9856" y="13017500"/>
            <a:ext cx="508103" cy="5207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8525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4400" i="1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5999360"/>
            <a:ext cx="19621500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Hands making a pot out of mud using a potter’s wheel"/>
          <p:cNvSpPr>
            <a:spLocks noGrp="1"/>
          </p:cNvSpPr>
          <p:nvPr>
            <p:ph type="pic" idx="21"/>
          </p:nvPr>
        </p:nvSpPr>
        <p:spPr>
          <a:xfrm>
            <a:off x="-2171700" y="-152400"/>
            <a:ext cx="28930759" cy="1437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689100" y="5499100"/>
            <a:ext cx="21005800" cy="27305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rown ceramic bowls arranged in rows"/>
          <p:cNvSpPr>
            <a:spLocks noGrp="1"/>
          </p:cNvSpPr>
          <p:nvPr>
            <p:ph type="pic" idx="21"/>
          </p:nvPr>
        </p:nvSpPr>
        <p:spPr>
          <a:xfrm>
            <a:off x="12077700" y="850900"/>
            <a:ext cx="10642600" cy="159659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1689100" y="1295400"/>
            <a:ext cx="9525000" cy="57658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89100" y="7251700"/>
            <a:ext cx="9525000" cy="518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9856" y="13017500"/>
            <a:ext cx="508103" cy="5207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rown ceramic bowls arranged in rows"/>
          <p:cNvSpPr>
            <a:spLocks noGrp="1"/>
          </p:cNvSpPr>
          <p:nvPr>
            <p:ph type="pic" sz="half" idx="21"/>
          </p:nvPr>
        </p:nvSpPr>
        <p:spPr>
          <a:xfrm>
            <a:off x="12511366" y="2415958"/>
            <a:ext cx="9261150" cy="13895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683000"/>
            <a:ext cx="10007600" cy="8255000"/>
          </a:xfrm>
          <a:prstGeom prst="rect">
            <a:avLst/>
          </a:prstGeom>
        </p:spPr>
        <p:txBody>
          <a:bodyPr/>
          <a:lstStyle>
            <a:lvl1pPr marL="533400" indent="-533400">
              <a:lnSpc>
                <a:spcPct val="90000"/>
              </a:lnSpc>
              <a:defRPr sz="4400"/>
            </a:lvl1pPr>
            <a:lvl2pPr marL="1066800" indent="-533400">
              <a:lnSpc>
                <a:spcPct val="90000"/>
              </a:lnSpc>
              <a:defRPr sz="4400"/>
            </a:lvl2pPr>
            <a:lvl3pPr marL="1600200" indent="-533400">
              <a:lnSpc>
                <a:spcPct val="90000"/>
              </a:lnSpc>
              <a:defRPr sz="4400"/>
            </a:lvl3pPr>
            <a:lvl4pPr marL="2133600" indent="-533400">
              <a:lnSpc>
                <a:spcPct val="90000"/>
              </a:lnSpc>
              <a:defRPr sz="4400"/>
            </a:lvl4pPr>
            <a:lvl5pPr marL="2667000" indent="-533400">
              <a:lnSpc>
                <a:spcPct val="90000"/>
              </a:lnSpc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683000"/>
            <a:ext cx="10007600" cy="8255000"/>
          </a:xfrm>
          <a:prstGeom prst="rect">
            <a:avLst/>
          </a:prstGeom>
        </p:spPr>
        <p:txBody>
          <a:bodyPr/>
          <a:lstStyle>
            <a:lvl1pPr marL="533400" indent="-533400">
              <a:lnSpc>
                <a:spcPct val="90000"/>
              </a:lnSpc>
              <a:defRPr sz="4400"/>
            </a:lvl1pPr>
            <a:lvl2pPr marL="1066800" indent="-533400">
              <a:lnSpc>
                <a:spcPct val="90000"/>
              </a:lnSpc>
              <a:defRPr sz="4400"/>
            </a:lvl2pPr>
            <a:lvl3pPr marL="1600200" indent="-533400">
              <a:lnSpc>
                <a:spcPct val="90000"/>
              </a:lnSpc>
              <a:defRPr sz="4400"/>
            </a:lvl3pPr>
            <a:lvl4pPr marL="2133600" indent="-533400">
              <a:lnSpc>
                <a:spcPct val="90000"/>
              </a:lnSpc>
              <a:defRPr sz="4400"/>
            </a:lvl4pPr>
            <a:lvl5pPr marL="2667000" indent="-533400">
              <a:lnSpc>
                <a:spcPct val="90000"/>
              </a:lnSpc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683000"/>
            <a:ext cx="10007600" cy="8255000"/>
          </a:xfrm>
          <a:prstGeom prst="rect">
            <a:avLst/>
          </a:prstGeom>
        </p:spPr>
        <p:txBody>
          <a:bodyPr/>
          <a:lstStyle>
            <a:lvl1pPr marL="533400" indent="-533400">
              <a:lnSpc>
                <a:spcPct val="90000"/>
              </a:lnSpc>
              <a:defRPr sz="4400"/>
            </a:lvl1pPr>
            <a:lvl2pPr marL="1066800" indent="-533400">
              <a:lnSpc>
                <a:spcPct val="90000"/>
              </a:lnSpc>
              <a:defRPr sz="4400"/>
            </a:lvl2pPr>
            <a:lvl3pPr marL="1600200" indent="-533400">
              <a:lnSpc>
                <a:spcPct val="90000"/>
              </a:lnSpc>
              <a:defRPr sz="4400"/>
            </a:lvl3pPr>
            <a:lvl4pPr marL="2133600" indent="-533400">
              <a:lnSpc>
                <a:spcPct val="90000"/>
              </a:lnSpc>
              <a:defRPr sz="4400"/>
            </a:lvl4pPr>
            <a:lvl5pPr marL="2667000" indent="-533400">
              <a:lnSpc>
                <a:spcPct val="90000"/>
              </a:lnSpc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30500"/>
            <a:ext cx="21005800" cy="8255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eramic teacups on a wooden tabletop"/>
          <p:cNvSpPr>
            <a:spLocks noGrp="1"/>
          </p:cNvSpPr>
          <p:nvPr>
            <p:ph type="pic" sz="half" idx="21"/>
          </p:nvPr>
        </p:nvSpPr>
        <p:spPr>
          <a:xfrm>
            <a:off x="12344400" y="4356100"/>
            <a:ext cx="11379200" cy="9182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Hands making a pot out of mud using a potter’s wheel"/>
          <p:cNvSpPr>
            <a:spLocks noGrp="1"/>
          </p:cNvSpPr>
          <p:nvPr>
            <p:ph type="pic" sz="half" idx="22"/>
          </p:nvPr>
        </p:nvSpPr>
        <p:spPr>
          <a:xfrm>
            <a:off x="12293600" y="304800"/>
            <a:ext cx="11315700" cy="730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Close-up of ceramic bowls"/>
          <p:cNvSpPr>
            <a:spLocks noGrp="1"/>
          </p:cNvSpPr>
          <p:nvPr>
            <p:ph type="pic" idx="23"/>
          </p:nvPr>
        </p:nvSpPr>
        <p:spPr>
          <a:xfrm>
            <a:off x="647700" y="-711200"/>
            <a:ext cx="11379200" cy="1714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hd.png" descr="chalk_line_hd.png"/>
          <p:cNvPicPr>
            <a:picLocks/>
          </p:cNvPicPr>
          <p:nvPr/>
        </p:nvPicPr>
        <p:blipFill>
          <a:blip r:embed="rId15">
            <a:alphaModFix amt="45000"/>
          </a:blip>
          <a:stretch>
            <a:fillRect/>
          </a:stretch>
        </p:blipFill>
        <p:spPr>
          <a:xfrm>
            <a:off x="736600" y="495300"/>
            <a:ext cx="22910800" cy="123444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889000"/>
            <a:ext cx="21005800" cy="241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683000"/>
            <a:ext cx="210058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0996" y="13017500"/>
            <a:ext cx="508103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 b="1" cap="all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1pPr>
      <a:lvl2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2pPr>
      <a:lvl3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3pPr>
      <a:lvl4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4pPr>
      <a:lvl5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5pPr>
      <a:lvl6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6pPr>
      <a:lvl7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7pPr>
      <a:lvl8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8pPr>
      <a:lvl9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ontents"/>
          <p:cNvSpPr txBox="1">
            <a:spLocks noGrp="1"/>
          </p:cNvSpPr>
          <p:nvPr>
            <p:ph type="title"/>
          </p:nvPr>
        </p:nvSpPr>
        <p:spPr>
          <a:xfrm>
            <a:off x="1689100" y="1670994"/>
            <a:ext cx="21005800" cy="110607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Contents</a:t>
            </a:r>
          </a:p>
        </p:txBody>
      </p:sp>
      <p:sp>
        <p:nvSpPr>
          <p:cNvPr id="149" name="Introduction…"/>
          <p:cNvSpPr txBox="1">
            <a:spLocks noGrp="1"/>
          </p:cNvSpPr>
          <p:nvPr>
            <p:ph type="body" idx="1"/>
          </p:nvPr>
        </p:nvSpPr>
        <p:spPr>
          <a:xfrm>
            <a:off x="1689100" y="3090580"/>
            <a:ext cx="21005801" cy="8255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b="1">
                <a:solidFill>
                  <a:srgbClr val="615E5A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/>
              <a:t>Introduction</a:t>
            </a:r>
          </a:p>
          <a:p>
            <a:pPr>
              <a:spcBef>
                <a:spcPts val="0"/>
              </a:spcBef>
              <a:defRPr b="1">
                <a:solidFill>
                  <a:srgbClr val="615E5A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/>
              <a:t>Objective </a:t>
            </a:r>
          </a:p>
          <a:p>
            <a:pPr>
              <a:spcBef>
                <a:spcPts val="0"/>
              </a:spcBef>
              <a:defRPr b="1">
                <a:solidFill>
                  <a:srgbClr val="615E5A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/>
              <a:t>Equipment</a:t>
            </a:r>
            <a:r>
              <a:rPr lang="en-US" dirty="0"/>
              <a:t>s</a:t>
            </a:r>
            <a:r>
              <a:rPr dirty="0"/>
              <a:t> require</a:t>
            </a:r>
            <a:r>
              <a:rPr lang="en-US" dirty="0"/>
              <a:t>d</a:t>
            </a:r>
            <a:endParaRPr lang="en-IN" dirty="0"/>
          </a:p>
          <a:p>
            <a:pPr>
              <a:spcBef>
                <a:spcPts val="0"/>
              </a:spcBef>
              <a:defRPr b="1">
                <a:solidFill>
                  <a:srgbClr val="615E5A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lang="en-IN" dirty="0"/>
              <a:t>Block diagram of the sensor system</a:t>
            </a:r>
          </a:p>
          <a:p>
            <a:pPr>
              <a:spcBef>
                <a:spcPts val="0"/>
              </a:spcBef>
              <a:defRPr b="1">
                <a:solidFill>
                  <a:srgbClr val="615E5A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lang="en-IN" dirty="0"/>
              <a:t>Block diagram of the device in train</a:t>
            </a:r>
            <a:endParaRPr dirty="0"/>
          </a:p>
          <a:p>
            <a:pPr>
              <a:spcBef>
                <a:spcPts val="0"/>
              </a:spcBef>
              <a:defRPr b="1">
                <a:solidFill>
                  <a:srgbClr val="615E5A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/>
              <a:t>Work</a:t>
            </a:r>
            <a:r>
              <a:rPr lang="en-US" dirty="0"/>
              <a:t>ing Concept</a:t>
            </a:r>
          </a:p>
          <a:p>
            <a:pPr>
              <a:spcBef>
                <a:spcPts val="0"/>
              </a:spcBef>
              <a:defRPr b="1">
                <a:solidFill>
                  <a:srgbClr val="615E5A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lang="en-US" dirty="0"/>
              <a:t>Challenges</a:t>
            </a:r>
          </a:p>
          <a:p>
            <a:pPr>
              <a:spcBef>
                <a:spcPts val="0"/>
              </a:spcBef>
              <a:defRPr b="1">
                <a:solidFill>
                  <a:srgbClr val="615E5A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lang="en-US" dirty="0"/>
              <a:t>Future Scope</a:t>
            </a:r>
            <a:endParaRPr dirty="0"/>
          </a:p>
          <a:p>
            <a:pPr>
              <a:spcBef>
                <a:spcPts val="0"/>
              </a:spcBef>
              <a:defRPr b="1">
                <a:solidFill>
                  <a:srgbClr val="615E5A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/>
              <a:t>Conclusion </a:t>
            </a:r>
          </a:p>
          <a:p>
            <a:pPr>
              <a:spcBef>
                <a:spcPts val="0"/>
              </a:spcBef>
              <a:defRPr b="1">
                <a:solidFill>
                  <a:srgbClr val="615E5A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/>
              <a:t>Reference</a:t>
            </a:r>
            <a:r>
              <a:rPr lang="en-IN" dirty="0"/>
              <a:t>s</a:t>
            </a:r>
            <a:r>
              <a:rPr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48A69-CAE2-5A63-B31F-9A6622719359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dirty="0"/>
              <a:t>2</a:t>
            </a:r>
            <a:endParaRPr kumimoji="0" lang="en-IN" sz="5000" b="0" i="0" u="none" strike="noStrike" cap="none" spc="0" normalizeH="0" baseline="0" dirty="0">
              <a:ln>
                <a:noFill/>
              </a:ln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72F3-6483-D61D-3685-489F5F15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466" y="1249944"/>
            <a:ext cx="21005800" cy="1056111"/>
          </a:xfrm>
        </p:spPr>
        <p:txBody>
          <a:bodyPr/>
          <a:lstStyle/>
          <a:p>
            <a:pPr algn="ctr"/>
            <a:r>
              <a:rPr lang="en-US" dirty="0"/>
              <a:t>BLOCK Diagram of the device in train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9ED90-CC21-50DB-C1B9-C142D7F00732}"/>
              </a:ext>
            </a:extLst>
          </p:cNvPr>
          <p:cNvSpPr txBox="1"/>
          <p:nvPr/>
        </p:nvSpPr>
        <p:spPr>
          <a:xfrm flipH="1">
            <a:off x="10349652" y="10990187"/>
            <a:ext cx="3684696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Alert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System</a:t>
            </a:r>
            <a:endParaRPr kumimoji="0" lang="en-IN" sz="5000" b="0" i="0" u="none" strike="noStrike" cap="none" spc="0" normalizeH="0" baseline="0" dirty="0">
              <a:ln>
                <a:noFill/>
              </a:ln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D842F-3027-E93C-C5AF-5A0627115CB5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C8F70-1E34-1C89-1C06-3C1E1101F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3" y="3488267"/>
            <a:ext cx="16536942" cy="699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435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ork done so far"/>
          <p:cNvSpPr txBox="1">
            <a:spLocks noGrp="1"/>
          </p:cNvSpPr>
          <p:nvPr>
            <p:ph type="title"/>
          </p:nvPr>
        </p:nvSpPr>
        <p:spPr>
          <a:xfrm>
            <a:off x="1689100" y="1229783"/>
            <a:ext cx="21005800" cy="10287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W</a:t>
            </a:r>
            <a:r>
              <a:rPr lang="en-IN" dirty="0"/>
              <a:t>orking Concept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C0A14-B69E-A734-FF1D-98399CCD0545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B18D11-DEC1-6660-D43E-2A3F1E81A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" y="2523067"/>
            <a:ext cx="22472082" cy="10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209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ork done so far"/>
          <p:cNvSpPr txBox="1">
            <a:spLocks noGrp="1"/>
          </p:cNvSpPr>
          <p:nvPr>
            <p:ph type="title"/>
          </p:nvPr>
        </p:nvSpPr>
        <p:spPr>
          <a:xfrm>
            <a:off x="1689100" y="1229783"/>
            <a:ext cx="21005800" cy="10287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Wor</a:t>
            </a:r>
            <a:r>
              <a:rPr lang="en-US" dirty="0"/>
              <a:t>king Concept</a:t>
            </a:r>
            <a:endParaRPr dirty="0"/>
          </a:p>
        </p:txBody>
      </p:sp>
      <p:sp>
        <p:nvSpPr>
          <p:cNvPr id="178" name="Sensor Assembly: We've successfully assembled the necessary sensors, a critical foundation for our velocity detection device.…"/>
          <p:cNvSpPr txBox="1">
            <a:spLocks noGrp="1"/>
          </p:cNvSpPr>
          <p:nvPr>
            <p:ph type="body" idx="1"/>
          </p:nvPr>
        </p:nvSpPr>
        <p:spPr>
          <a:xfrm>
            <a:off x="1689100" y="3064934"/>
            <a:ext cx="21005800" cy="7721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buSzTx/>
            </a:pPr>
            <a:r>
              <a:rPr lang="en-US" dirty="0"/>
              <a:t>IR sensors in tracks detect the presence of a moving train.</a:t>
            </a:r>
          </a:p>
          <a:p>
            <a:pPr algn="just">
              <a:buSzTx/>
            </a:pPr>
            <a:r>
              <a:rPr lang="en-US" dirty="0"/>
              <a:t>Arduino Uno employs an algorithm for speed calculation.</a:t>
            </a:r>
          </a:p>
          <a:p>
            <a:pPr algn="just">
              <a:buSzTx/>
            </a:pPr>
            <a:r>
              <a:rPr lang="en-US" dirty="0"/>
              <a:t>Transmit track number and estimated time to reach next sensor via GSM module.</a:t>
            </a:r>
          </a:p>
          <a:p>
            <a:pPr algn="just">
              <a:buSzTx/>
            </a:pPr>
            <a:r>
              <a:rPr lang="en-US" dirty="0"/>
              <a:t>If train does not reach in time, system switches to waiting state.</a:t>
            </a:r>
          </a:p>
          <a:p>
            <a:pPr algn="just">
              <a:buSzTx/>
            </a:pPr>
            <a:r>
              <a:rPr lang="en-US" dirty="0"/>
              <a:t>Trains halt upon receiving conflicting track occupancy data to prevent collision.</a:t>
            </a:r>
          </a:p>
          <a:p>
            <a:pPr algn="just">
              <a:buSzTx/>
            </a:pPr>
            <a:r>
              <a:rPr lang="en-US" dirty="0"/>
              <a:t>LCD display with I2C module and buzzer on trains provides real-time alerts on possible collision.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C0A14-B69E-A734-FF1D-98399CCD0545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13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ork done so far"/>
          <p:cNvSpPr txBox="1">
            <a:spLocks noGrp="1"/>
          </p:cNvSpPr>
          <p:nvPr>
            <p:ph type="title"/>
          </p:nvPr>
        </p:nvSpPr>
        <p:spPr>
          <a:xfrm>
            <a:off x="1689100" y="1229783"/>
            <a:ext cx="21005800" cy="10287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challenges</a:t>
            </a:r>
            <a:endParaRPr dirty="0"/>
          </a:p>
        </p:txBody>
      </p:sp>
      <p:sp>
        <p:nvSpPr>
          <p:cNvPr id="178" name="Sensor Assembly: We've successfully assembled the necessary sensors, a critical foundation for our velocity detection device.…"/>
          <p:cNvSpPr txBox="1">
            <a:spLocks noGrp="1"/>
          </p:cNvSpPr>
          <p:nvPr>
            <p:ph type="body" idx="1"/>
          </p:nvPr>
        </p:nvSpPr>
        <p:spPr>
          <a:xfrm>
            <a:off x="1706033" y="3035295"/>
            <a:ext cx="21005800" cy="89365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Tx/>
            </a:pPr>
            <a:r>
              <a:rPr lang="en-US" dirty="0"/>
              <a:t>Used HB100 Doppler radar sensor for speed and direction detection.</a:t>
            </a:r>
          </a:p>
          <a:p>
            <a:pPr>
              <a:buSzTx/>
            </a:pPr>
            <a:r>
              <a:rPr lang="en-US" dirty="0"/>
              <a:t>Using IR sensors for speed and direction detection.</a:t>
            </a:r>
          </a:p>
          <a:p>
            <a:pPr>
              <a:buSzTx/>
            </a:pPr>
            <a:r>
              <a:rPr lang="en-US" dirty="0"/>
              <a:t>Sunlight disturbance affects IR sensor performance.</a:t>
            </a:r>
          </a:p>
          <a:p>
            <a:pPr>
              <a:buSzTx/>
            </a:pPr>
            <a:r>
              <a:rPr lang="en-US" dirty="0"/>
              <a:t>Considering a transition to KY-032 IR sensor to overcome sunlight disturbance.</a:t>
            </a:r>
          </a:p>
          <a:p>
            <a:pPr>
              <a:buSzTx/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39B72-0669-690B-601C-03F7603BFEA5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2673593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ANTT CHART"/>
          <p:cNvSpPr txBox="1">
            <a:spLocks noGrp="1"/>
          </p:cNvSpPr>
          <p:nvPr>
            <p:ph type="title"/>
          </p:nvPr>
        </p:nvSpPr>
        <p:spPr>
          <a:xfrm>
            <a:off x="1335222" y="1209368"/>
            <a:ext cx="21005801" cy="24130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Future scope</a:t>
            </a:r>
            <a:endParaRPr dirty="0"/>
          </a:p>
        </p:txBody>
      </p:sp>
      <p:sp>
        <p:nvSpPr>
          <p:cNvPr id="184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335222" y="3605436"/>
            <a:ext cx="21943675" cy="8315631"/>
          </a:xfrm>
          <a:prstGeom prst="rect">
            <a:avLst/>
          </a:prstGeom>
        </p:spPr>
        <p:txBody>
          <a:bodyPr/>
          <a:lstStyle/>
          <a:p>
            <a:pPr>
              <a:buSzTx/>
            </a:pPr>
            <a:r>
              <a:rPr lang="en-US" dirty="0"/>
              <a:t>Current project marks the beginning of advancements in railway safety.</a:t>
            </a:r>
          </a:p>
          <a:p>
            <a:pPr>
              <a:buSzTx/>
            </a:pPr>
            <a:r>
              <a:rPr lang="en-US" dirty="0"/>
              <a:t>Future plans involve a more sophisticated IoT architecture.</a:t>
            </a:r>
          </a:p>
          <a:p>
            <a:pPr>
              <a:buSzTx/>
            </a:pPr>
            <a:r>
              <a:rPr lang="en-US" dirty="0"/>
              <a:t>Inclusion of multiple devices, such as Raspberry Pi.</a:t>
            </a:r>
          </a:p>
          <a:p>
            <a:pPr>
              <a:buSzTx/>
            </a:pPr>
            <a:r>
              <a:rPr lang="en-US" dirty="0"/>
              <a:t>Aim is to build a robust system for detecting potential head-on collisions.</a:t>
            </a:r>
          </a:p>
          <a:p>
            <a:pPr marL="0" indent="0">
              <a:buNone/>
            </a:pPr>
            <a:r>
              <a:rPr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EFDD8E-66AA-32EC-743C-9AF405048980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15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clusion"/>
          <p:cNvSpPr txBox="1">
            <a:spLocks noGrp="1"/>
          </p:cNvSpPr>
          <p:nvPr>
            <p:ph type="title"/>
          </p:nvPr>
        </p:nvSpPr>
        <p:spPr>
          <a:xfrm>
            <a:off x="1689100" y="1261541"/>
            <a:ext cx="21005800" cy="102446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conclusion</a:t>
            </a:r>
          </a:p>
        </p:txBody>
      </p:sp>
      <p:sp>
        <p:nvSpPr>
          <p:cNvPr id="201" name="In simple terms aim of this project is to develop a system which can help to avoid collision between two trains using  velocity detection device and its data transmission using IoT."/>
          <p:cNvSpPr txBox="1">
            <a:spLocks noGrp="1"/>
          </p:cNvSpPr>
          <p:nvPr>
            <p:ph type="body" idx="1"/>
          </p:nvPr>
        </p:nvSpPr>
        <p:spPr>
          <a:xfrm>
            <a:off x="1689100" y="2777062"/>
            <a:ext cx="21005800" cy="7061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A5300F"/>
              </a:buClr>
              <a:buSzTx/>
              <a:buFont typeface="Wingdings 3"/>
              <a:buNone/>
            </a:lvl1pPr>
          </a:lstStyle>
          <a:p>
            <a:pPr algn="just"/>
            <a:r>
              <a:rPr lang="en-US" dirty="0"/>
              <a:t>Our project aims to develop an efficient system using IoT, Arduino, IR sensors and GSM module for real-time velocity detection and data transmission.</a:t>
            </a:r>
          </a:p>
          <a:p>
            <a:pPr algn="just"/>
            <a:r>
              <a:rPr lang="en-US" dirty="0"/>
              <a:t>The core objective is to prevent train collisions by creating a cost-effective solution that ensures the continuous monitoring and transmission of velocity-related data.</a:t>
            </a:r>
            <a:r>
              <a:rPr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751039-695A-3005-57F1-B1847BE81F8E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16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ference"/>
          <p:cNvSpPr txBox="1">
            <a:spLocks noGrp="1"/>
          </p:cNvSpPr>
          <p:nvPr>
            <p:ph type="title"/>
          </p:nvPr>
        </p:nvSpPr>
        <p:spPr>
          <a:xfrm>
            <a:off x="1689100" y="1295397"/>
            <a:ext cx="21005800" cy="102446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reference</a:t>
            </a:r>
            <a:r>
              <a:rPr lang="en-IN" dirty="0"/>
              <a:t>s</a:t>
            </a:r>
            <a:endParaRPr dirty="0"/>
          </a:p>
        </p:txBody>
      </p:sp>
      <p:sp>
        <p:nvSpPr>
          <p:cNvPr id="204" name="Stephen Catsamas , Baiqian Shi, Jieren Xaio, Peter Kolotelo. “Low cost radar based IOT sensor for noncontact mesurment of water surface velocity and depth”.  https://www.ncbi.nlm.nih.gov/pmc/articles/PMC10385264/. Published on 11 July 2023.…"/>
          <p:cNvSpPr txBox="1">
            <a:spLocks noGrp="1"/>
          </p:cNvSpPr>
          <p:nvPr>
            <p:ph type="body" idx="1"/>
          </p:nvPr>
        </p:nvSpPr>
        <p:spPr>
          <a:xfrm>
            <a:off x="1689100" y="2319862"/>
            <a:ext cx="21005800" cy="104140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 defTabSz="817244">
              <a:spcBef>
                <a:spcPts val="4400"/>
              </a:spcBef>
              <a:buClr>
                <a:srgbClr val="A5300F"/>
              </a:buClr>
              <a:buSzPct val="80000"/>
              <a:buNone/>
              <a:defRPr sz="4950">
                <a:effectLst>
                  <a:outerShdw blurRad="25146" dist="25146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dirty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[1] Javed, A. Building arduino projects for the internet of things. Experiments with Real-World Applications. United States of America: Apress Media, LLC 1, 15–34 (2016).</a:t>
            </a:r>
          </a:p>
          <a:p>
            <a:pPr marL="0" indent="0" algn="just" defTabSz="817244">
              <a:spcBef>
                <a:spcPts val="4400"/>
              </a:spcBef>
              <a:buClr>
                <a:srgbClr val="A5300F"/>
              </a:buClr>
              <a:buSzPct val="80000"/>
              <a:buNone/>
              <a:defRPr sz="4950">
                <a:effectLst>
                  <a:outerShdw blurRad="25146" dist="25146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dirty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[2] Russell, B. and Van Duren, D. Practical Internet of Things security. Packt Publishing Ltd, (2016).</a:t>
            </a:r>
          </a:p>
          <a:p>
            <a:pPr marL="0" indent="0" algn="just" defTabSz="817244">
              <a:spcBef>
                <a:spcPts val="4400"/>
              </a:spcBef>
              <a:buClr>
                <a:srgbClr val="A5300F"/>
              </a:buClr>
              <a:buSzPct val="80000"/>
              <a:buNone/>
              <a:defRPr sz="4950">
                <a:effectLst>
                  <a:outerShdw blurRad="25146" dist="25146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dirty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[3] Chantzis, F., Stais, I., Calderon, P., Deirmentzoglou, E., and Woods, B. Practical IoT hacking: the definitive guide to attacking the Internet of Things. No Starch Press, (2021).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D1C53-96F2-63ED-5C38-550234BA00ED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17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hank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8EFBC-2141-878A-2A1E-17D31A1C9A45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18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ntroduction"/>
          <p:cNvSpPr txBox="1">
            <a:spLocks noGrp="1"/>
          </p:cNvSpPr>
          <p:nvPr>
            <p:ph type="title"/>
          </p:nvPr>
        </p:nvSpPr>
        <p:spPr>
          <a:xfrm>
            <a:off x="1689099" y="1710268"/>
            <a:ext cx="21005801" cy="99455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Introduction</a:t>
            </a:r>
          </a:p>
        </p:txBody>
      </p:sp>
      <p:sp>
        <p:nvSpPr>
          <p:cNvPr id="152" name="The measurement of the velocity is crucial in wide range of scenarios, from security system to transportation safety.…"/>
          <p:cNvSpPr txBox="1">
            <a:spLocks noGrp="1"/>
          </p:cNvSpPr>
          <p:nvPr>
            <p:ph type="body" idx="1"/>
          </p:nvPr>
        </p:nvSpPr>
        <p:spPr>
          <a:xfrm>
            <a:off x="1689100" y="3683000"/>
            <a:ext cx="19876111" cy="8255000"/>
          </a:xfrm>
          <a:prstGeom prst="rect">
            <a:avLst/>
          </a:prstGeom>
        </p:spPr>
        <p:txBody>
          <a:bodyPr/>
          <a:lstStyle/>
          <a:p>
            <a:pPr marL="635000" indent="-635000" algn="just">
              <a:lnSpc>
                <a:spcPct val="100000"/>
              </a:lnSpc>
              <a:defRPr sz="5000"/>
            </a:pPr>
            <a:r>
              <a:rPr dirty="0"/>
              <a:t>The measurement of the velocity is crucial in wide range of scenarios, from security system to transportation safety.</a:t>
            </a:r>
            <a:endParaRPr lang="en-IN" dirty="0"/>
          </a:p>
          <a:p>
            <a:pPr marL="635000" indent="-635000" algn="just">
              <a:lnSpc>
                <a:spcPct val="100000"/>
              </a:lnSpc>
              <a:defRPr sz="5000"/>
            </a:pPr>
            <a:r>
              <a:rPr lang="en-US" dirty="0"/>
              <a:t>IoT refers to the network of connected devices and the technology that allows them to communicate with each other.</a:t>
            </a:r>
          </a:p>
          <a:p>
            <a:pPr marL="635000" indent="-635000" algn="just">
              <a:lnSpc>
                <a:spcPct val="100000"/>
              </a:lnSpc>
              <a:defRPr sz="5000"/>
            </a:pPr>
            <a:r>
              <a:rPr lang="en-US" dirty="0"/>
              <a:t>Data transmission involves the collection and transmission of data from sensor system to destination device through IoT.</a:t>
            </a:r>
            <a:endParaRPr lang="en-US" b="0" i="0" dirty="0">
              <a:solidFill>
                <a:srgbClr val="410007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marL="635000" indent="-635000" algn="just">
              <a:lnSpc>
                <a:spcPct val="100000"/>
              </a:lnSpc>
              <a:defRPr sz="5000"/>
            </a:pPr>
            <a:endParaRPr lang="en-IN" dirty="0"/>
          </a:p>
          <a:p>
            <a:pPr marL="635000" indent="-635000" algn="just">
              <a:lnSpc>
                <a:spcPct val="100000"/>
              </a:lnSpc>
              <a:defRPr sz="5000"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9A169-F73F-4189-14C9-F2DC5123DAE4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dirty="0"/>
              <a:t>3</a:t>
            </a:r>
            <a:endParaRPr kumimoji="0" lang="en-IN" sz="5000" b="0" i="0" u="none" strike="noStrike" cap="none" spc="0" normalizeH="0" baseline="0" dirty="0">
              <a:ln>
                <a:noFill/>
              </a:ln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OBJECTIVE"/>
          <p:cNvSpPr txBox="1">
            <a:spLocks noGrp="1"/>
          </p:cNvSpPr>
          <p:nvPr>
            <p:ph type="title"/>
          </p:nvPr>
        </p:nvSpPr>
        <p:spPr>
          <a:xfrm>
            <a:off x="1689101" y="1778000"/>
            <a:ext cx="21005800" cy="122766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OBJECTIVE</a:t>
            </a:r>
            <a:r>
              <a:rPr lang="en-IN" dirty="0"/>
              <a:t>S</a:t>
            </a:r>
            <a:endParaRPr dirty="0"/>
          </a:p>
        </p:txBody>
      </p:sp>
      <p:sp>
        <p:nvSpPr>
          <p:cNvPr id="155" name="To develop a contactless velocity detection system. We have used Infrared sensor (IR) for the purpose of velocity detection.…"/>
          <p:cNvSpPr txBox="1">
            <a:spLocks noGrp="1"/>
          </p:cNvSpPr>
          <p:nvPr>
            <p:ph type="body" idx="1"/>
          </p:nvPr>
        </p:nvSpPr>
        <p:spPr>
          <a:xfrm>
            <a:off x="1689098" y="3005667"/>
            <a:ext cx="21005801" cy="5706533"/>
          </a:xfrm>
          <a:prstGeom prst="rect">
            <a:avLst/>
          </a:prstGeom>
        </p:spPr>
        <p:txBody>
          <a:bodyPr/>
          <a:lstStyle/>
          <a:p>
            <a:pPr algn="just">
              <a:buClr>
                <a:srgbClr val="A5300F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dirty="0"/>
              <a:t>Development of</a:t>
            </a:r>
            <a:r>
              <a:rPr dirty="0"/>
              <a:t> a contactless velocity detection system. </a:t>
            </a:r>
          </a:p>
          <a:p>
            <a:pPr algn="just">
              <a:buClr>
                <a:srgbClr val="A5300F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dirty="0"/>
              <a:t>Designing of a </a:t>
            </a:r>
            <a:r>
              <a:rPr dirty="0"/>
              <a:t>IoT</a:t>
            </a:r>
            <a:r>
              <a:rPr lang="en-IN" dirty="0"/>
              <a:t>-</a:t>
            </a:r>
            <a:r>
              <a:rPr dirty="0"/>
              <a:t>based communication system for </a:t>
            </a:r>
            <a:r>
              <a:rPr lang="en-IN" dirty="0"/>
              <a:t>better data </a:t>
            </a:r>
            <a:r>
              <a:rPr dirty="0"/>
              <a:t>transmission </a:t>
            </a:r>
            <a:r>
              <a:rPr lang="en-IN" dirty="0"/>
              <a:t>in the railway</a:t>
            </a:r>
            <a:r>
              <a:rPr dirty="0"/>
              <a:t> system.</a:t>
            </a:r>
          </a:p>
          <a:p>
            <a:pPr algn="just">
              <a:buClr>
                <a:srgbClr val="A5300F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dirty="0"/>
              <a:t>Experimentation of IoT-based velocity detection system.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0302A-C6EC-D319-B0AA-A9E7ED5C7352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dirty="0"/>
              <a:t>4</a:t>
            </a:r>
            <a:endParaRPr kumimoji="0" lang="en-IN" sz="5000" b="0" i="0" u="none" strike="noStrike" cap="none" spc="0" normalizeH="0" baseline="0" dirty="0">
              <a:ln>
                <a:noFill/>
              </a:ln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Equipment requirements"/>
          <p:cNvSpPr txBox="1">
            <a:spLocks noGrp="1"/>
          </p:cNvSpPr>
          <p:nvPr>
            <p:ph type="title" idx="4294967295"/>
          </p:nvPr>
        </p:nvSpPr>
        <p:spPr>
          <a:xfrm>
            <a:off x="1689099" y="499076"/>
            <a:ext cx="21005801" cy="2730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rPr dirty="0"/>
              <a:t>Equipment</a:t>
            </a:r>
            <a:r>
              <a:rPr lang="en-US" dirty="0"/>
              <a:t>s</a:t>
            </a:r>
            <a:r>
              <a:rPr dirty="0"/>
              <a:t> requ</a:t>
            </a:r>
            <a:r>
              <a:rPr lang="en-US" dirty="0"/>
              <a:t>ired</a:t>
            </a:r>
            <a:endParaRPr dirty="0"/>
          </a:p>
        </p:txBody>
      </p:sp>
      <p:pic>
        <p:nvPicPr>
          <p:cNvPr id="158" name="WhatsApp Image 2023-10-31 at 3.19.23 PM.jpeg" descr="WhatsApp Image 2023-10-31 at 3.19.23 PM.jpeg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8535876" y="7908128"/>
            <a:ext cx="7255059" cy="4253919"/>
          </a:xfrm>
          <a:prstGeom prst="rect">
            <a:avLst/>
          </a:prstGeom>
        </p:spPr>
      </p:pic>
      <p:pic>
        <p:nvPicPr>
          <p:cNvPr id="160" name="WhatsApp Image 2023-10-31 at 3.16.34 PM.jpeg" descr="WhatsApp Image 2023-10-31 at 3.16.34 PM.jpeg"/>
          <p:cNvPicPr>
            <a:picLocks noGrp="1"/>
          </p:cNvPicPr>
          <p:nvPr>
            <p:ph type="pic" idx="23"/>
          </p:nvPr>
        </p:nvPicPr>
        <p:blipFill>
          <a:blip r:embed="rId4"/>
          <a:stretch>
            <a:fillRect/>
          </a:stretch>
        </p:blipFill>
        <p:spPr>
          <a:xfrm>
            <a:off x="204048" y="3108588"/>
            <a:ext cx="8130590" cy="8857937"/>
          </a:xfrm>
          <a:prstGeom prst="rect">
            <a:avLst/>
          </a:prstGeom>
        </p:spPr>
      </p:pic>
      <p:sp>
        <p:nvSpPr>
          <p:cNvPr id="162" name="Infrared Sensor"/>
          <p:cNvSpPr txBox="1"/>
          <p:nvPr/>
        </p:nvSpPr>
        <p:spPr>
          <a:xfrm>
            <a:off x="10025087" y="6703518"/>
            <a:ext cx="4818888" cy="7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300" b="1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rPr lang="en-IN" dirty="0"/>
              <a:t>KY-032 </a:t>
            </a:r>
            <a:r>
              <a:rPr dirty="0"/>
              <a:t>I</a:t>
            </a:r>
            <a:r>
              <a:rPr lang="en-IN" dirty="0"/>
              <a:t>R </a:t>
            </a:r>
            <a:r>
              <a:rPr dirty="0"/>
              <a:t>Sensor</a:t>
            </a:r>
          </a:p>
        </p:txBody>
      </p:sp>
      <p:sp>
        <p:nvSpPr>
          <p:cNvPr id="163" name="LCD"/>
          <p:cNvSpPr txBox="1"/>
          <p:nvPr/>
        </p:nvSpPr>
        <p:spPr>
          <a:xfrm>
            <a:off x="10674379" y="12047449"/>
            <a:ext cx="314965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LCD</a:t>
            </a:r>
          </a:p>
        </p:txBody>
      </p:sp>
      <p:sp>
        <p:nvSpPr>
          <p:cNvPr id="164" name="Arduino"/>
          <p:cNvSpPr txBox="1"/>
          <p:nvPr/>
        </p:nvSpPr>
        <p:spPr>
          <a:xfrm>
            <a:off x="2512685" y="12047449"/>
            <a:ext cx="304218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rPr dirty="0"/>
              <a:t>Arduino</a:t>
            </a:r>
          </a:p>
        </p:txBody>
      </p:sp>
      <p:sp>
        <p:nvSpPr>
          <p:cNvPr id="165" name="Sample Device"/>
          <p:cNvSpPr txBox="1"/>
          <p:nvPr/>
        </p:nvSpPr>
        <p:spPr>
          <a:xfrm>
            <a:off x="18645319" y="12094032"/>
            <a:ext cx="404958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rPr lang="en-US" dirty="0"/>
              <a:t>GSM module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1DFAF-4C96-0129-0C28-D3575E912EF2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5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D470F03-0BF1-4E26-C4A5-E397D3EA1E88}"/>
              </a:ext>
            </a:extLst>
          </p:cNvPr>
          <p:cNvPicPr>
            <a:picLocks noGrp="1" noChangeAspect="1"/>
          </p:cNvPicPr>
          <p:nvPr>
            <p:ph type="pic" sz="half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r="1465"/>
          <a:stretch>
            <a:fillRect/>
          </a:stretch>
        </p:blipFill>
        <p:spPr>
          <a:xfrm>
            <a:off x="8954649" y="3229577"/>
            <a:ext cx="6382710" cy="3430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0A3A4D-8E42-48E5-E13F-F39EC7A54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808" y="3589869"/>
            <a:ext cx="6702727" cy="77559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rduino"/>
          <p:cNvSpPr txBox="1">
            <a:spLocks noGrp="1"/>
          </p:cNvSpPr>
          <p:nvPr>
            <p:ph type="title" idx="4294967295"/>
          </p:nvPr>
        </p:nvSpPr>
        <p:spPr>
          <a:xfrm>
            <a:off x="1689100" y="499076"/>
            <a:ext cx="21005800" cy="2730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rPr dirty="0"/>
              <a:t>Arduino</a:t>
            </a:r>
          </a:p>
        </p:txBody>
      </p:sp>
      <p:pic>
        <p:nvPicPr>
          <p:cNvPr id="168" name="WhatsApp Image 2023-10-31 at 3.16.34 PM.jpeg" descr="WhatsApp Image 2023-10-31 at 3.16.34 PM.jpeg"/>
          <p:cNvPicPr>
            <a:picLocks noGrp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xfrm>
            <a:off x="204048" y="3108588"/>
            <a:ext cx="8130590" cy="8857937"/>
          </a:xfrm>
          <a:prstGeom prst="rect">
            <a:avLst/>
          </a:prstGeom>
        </p:spPr>
      </p:pic>
      <p:sp>
        <p:nvSpPr>
          <p:cNvPr id="169" name="Arduino"/>
          <p:cNvSpPr txBox="1"/>
          <p:nvPr/>
        </p:nvSpPr>
        <p:spPr>
          <a:xfrm>
            <a:off x="2512685" y="12047449"/>
            <a:ext cx="304218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rPr dirty="0"/>
              <a:t>Arduino</a:t>
            </a:r>
          </a:p>
        </p:txBody>
      </p:sp>
      <p:sp>
        <p:nvSpPr>
          <p:cNvPr id="170" name="Arduino is an open-source hardware electronic platforms that simplifies programming microcontrollers for creating interactive electronic projects."/>
          <p:cNvSpPr txBox="1"/>
          <p:nvPr/>
        </p:nvSpPr>
        <p:spPr>
          <a:xfrm>
            <a:off x="9718454" y="5267821"/>
            <a:ext cx="13661739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Arduino is an open-source hardware electronic platforms</a:t>
            </a:r>
            <a:r>
              <a:rPr lang="en-US" dirty="0"/>
              <a:t> </a:t>
            </a:r>
            <a:r>
              <a:rPr dirty="0"/>
              <a:t>that simplifies programming microcontrollers for creating interactive electronic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AB670-AA62-5F01-FFD9-ACEF93833DE7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6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frared sensor"/>
          <p:cNvSpPr txBox="1">
            <a:spLocks noGrp="1"/>
          </p:cNvSpPr>
          <p:nvPr>
            <p:ph type="title" idx="4294967295"/>
          </p:nvPr>
        </p:nvSpPr>
        <p:spPr>
          <a:xfrm>
            <a:off x="1689100" y="499076"/>
            <a:ext cx="21005800" cy="2730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rPr lang="en-IN" dirty="0"/>
              <a:t>Ky-032 IR Sensor</a:t>
            </a:r>
            <a:endParaRPr dirty="0"/>
          </a:p>
        </p:txBody>
      </p:sp>
      <p:sp>
        <p:nvSpPr>
          <p:cNvPr id="174" name="Infrared Sensor"/>
          <p:cNvSpPr txBox="1"/>
          <p:nvPr/>
        </p:nvSpPr>
        <p:spPr>
          <a:xfrm>
            <a:off x="1825996" y="8962711"/>
            <a:ext cx="4818889" cy="7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300" b="1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rPr lang="en-IN" dirty="0"/>
              <a:t>KY-032 </a:t>
            </a:r>
            <a:r>
              <a:rPr dirty="0"/>
              <a:t>I</a:t>
            </a:r>
            <a:r>
              <a:rPr lang="en-IN" dirty="0"/>
              <a:t>R </a:t>
            </a:r>
            <a:r>
              <a:rPr dirty="0"/>
              <a:t>Sensor</a:t>
            </a:r>
          </a:p>
        </p:txBody>
      </p:sp>
      <p:sp>
        <p:nvSpPr>
          <p:cNvPr id="175" name="IR sensor detect the infrared radiation in its vicinity and converts it into an electrical signal commonly used for applications like motion detection of an objects."/>
          <p:cNvSpPr txBox="1"/>
          <p:nvPr/>
        </p:nvSpPr>
        <p:spPr>
          <a:xfrm>
            <a:off x="9467879" y="5696584"/>
            <a:ext cx="12821384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rPr dirty="0"/>
              <a:t>IR sensor detect the infrared radiation in its vicinity and converts it into an electrical signal commonly used for applications like motion detection of an objects.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6FDCAA-F3D6-FD07-854C-27972658472D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7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23C82E8-410C-0B14-C1EC-BB4E3D360400}"/>
              </a:ext>
            </a:extLst>
          </p:cNvPr>
          <p:cNvPicPr>
            <a:picLocks noGrp="1" noChangeAspect="1"/>
          </p:cNvPicPr>
          <p:nvPr>
            <p:ph type="pic" sz="half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r="1465"/>
          <a:stretch>
            <a:fillRect/>
          </a:stretch>
        </p:blipFill>
        <p:spPr>
          <a:xfrm>
            <a:off x="960175" y="4805267"/>
            <a:ext cx="6211481" cy="4008532"/>
          </a:xfr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F0BA0-6BDB-5526-669D-C4CFC73432DC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6C553-225A-041E-EF12-23E8F90B21DD}"/>
              </a:ext>
            </a:extLst>
          </p:cNvPr>
          <p:cNvSpPr txBox="1"/>
          <p:nvPr/>
        </p:nvSpPr>
        <p:spPr>
          <a:xfrm>
            <a:off x="6189133" y="1250716"/>
            <a:ext cx="14012334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sz="6600" b="1" dirty="0">
                <a:solidFill>
                  <a:schemeClr val="tx1">
                    <a:lumMod val="75000"/>
                  </a:schemeClr>
                </a:solidFill>
              </a:rPr>
              <a:t>SIM 800L WIRELESS GSM MODULE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5030ECD-1B1C-5C3D-4DB3-520DBE41FBFF}"/>
              </a:ext>
            </a:extLst>
          </p:cNvPr>
          <p:cNvPicPr>
            <a:picLocks noGrp="1" noChangeAspect="1"/>
          </p:cNvPicPr>
          <p:nvPr>
            <p:ph type="pic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8677"/>
          <a:stretch>
            <a:fillRect/>
          </a:stretch>
        </p:blipFill>
        <p:spPr>
          <a:xfrm>
            <a:off x="1422400" y="3135815"/>
            <a:ext cx="5554133" cy="718201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6C565-B9E1-BC6C-E3C8-B296C70BB97C}"/>
              </a:ext>
            </a:extLst>
          </p:cNvPr>
          <p:cNvSpPr txBox="1"/>
          <p:nvPr/>
        </p:nvSpPr>
        <p:spPr>
          <a:xfrm>
            <a:off x="2328332" y="10580185"/>
            <a:ext cx="3742267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400" b="1" dirty="0"/>
              <a:t>G</a:t>
            </a:r>
            <a:r>
              <a:rPr lang="en-IN" sz="4400" b="1" dirty="0"/>
              <a:t>SM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79C06-5C6C-FFD6-EA2B-B8E8D1E5084F}"/>
              </a:ext>
            </a:extLst>
          </p:cNvPr>
          <p:cNvSpPr txBox="1"/>
          <p:nvPr/>
        </p:nvSpPr>
        <p:spPr>
          <a:xfrm>
            <a:off x="8568266" y="5141774"/>
            <a:ext cx="13682133" cy="31700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Google Sans"/>
              </a:rPr>
              <a:t>A GSM(Global System for Mobile Communications) module refers to a specialized hardware device that utilizes GSM technology to enable communication capabilities through cellular networks.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034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F0BA0-6BDB-5526-669D-C4CFC73432DC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9</a:t>
            </a:r>
            <a:endParaRPr kumimoji="0" lang="en-IN" sz="5000" b="0" i="0" u="none" strike="noStrike" cap="none" spc="0" normalizeH="0" baseline="0" dirty="0">
              <a:ln>
                <a:noFill/>
              </a:ln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6C553-225A-041E-EF12-23E8F90B21DD}"/>
              </a:ext>
            </a:extLst>
          </p:cNvPr>
          <p:cNvSpPr txBox="1"/>
          <p:nvPr/>
        </p:nvSpPr>
        <p:spPr>
          <a:xfrm>
            <a:off x="7615766" y="1195115"/>
            <a:ext cx="9152467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tx1">
                    <a:lumMod val="75000"/>
                  </a:schemeClr>
                </a:solidFill>
              </a:rPr>
              <a:t>LCD WITH I2C MODULE</a:t>
            </a:r>
            <a:endParaRPr lang="en-IN" sz="6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F6C565-B9E1-BC6C-E3C8-B296C70BB97C}"/>
              </a:ext>
            </a:extLst>
          </p:cNvPr>
          <p:cNvSpPr txBox="1"/>
          <p:nvPr/>
        </p:nvSpPr>
        <p:spPr>
          <a:xfrm>
            <a:off x="1796325" y="10440124"/>
            <a:ext cx="5287434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400" b="1" dirty="0"/>
              <a:t>LCD with I2C </a:t>
            </a:r>
            <a:r>
              <a:rPr lang="en-IN" sz="4400" b="1" dirty="0"/>
              <a:t>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79C06-5C6C-FFD6-EA2B-B8E8D1E5084F}"/>
              </a:ext>
            </a:extLst>
          </p:cNvPr>
          <p:cNvSpPr txBox="1"/>
          <p:nvPr/>
        </p:nvSpPr>
        <p:spPr>
          <a:xfrm>
            <a:off x="8805333" y="3571819"/>
            <a:ext cx="14291734" cy="52860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An LCD (Liquid Crystal Display) is a flat-panel display technology widely used in electronic devices.</a:t>
            </a:r>
          </a:p>
          <a:p>
            <a:r>
              <a:rPr lang="en-US" dirty="0"/>
              <a:t>I2C (Inter-Integrated Circuit) is a serial communication protocol used in embedded systems and microcontrollers, reducing the number of pins needed to connect an LCD from 16 to just 2 (SDA and SCL).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35CA12-DCC8-286F-E304-4ABD3004A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19" y="3275876"/>
            <a:ext cx="6351447" cy="63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584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72F3-6483-D61D-3685-489F5F15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466" y="1249944"/>
            <a:ext cx="21005800" cy="1056111"/>
          </a:xfrm>
        </p:spPr>
        <p:txBody>
          <a:bodyPr/>
          <a:lstStyle/>
          <a:p>
            <a:pPr algn="ctr"/>
            <a:r>
              <a:rPr lang="en-US" dirty="0"/>
              <a:t>BLOCK Diagram of the sensor system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9ED90-CC21-50DB-C1B9-C142D7F00732}"/>
              </a:ext>
            </a:extLst>
          </p:cNvPr>
          <p:cNvSpPr txBox="1"/>
          <p:nvPr/>
        </p:nvSpPr>
        <p:spPr>
          <a:xfrm flipH="1">
            <a:off x="8778237" y="10899799"/>
            <a:ext cx="7265325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Velocity Detection Device</a:t>
            </a:r>
            <a:endParaRPr kumimoji="0" lang="en-IN" sz="5000" b="0" i="0" u="none" strike="noStrike" cap="none" spc="0" normalizeH="0" baseline="0" dirty="0">
              <a:ln>
                <a:noFill/>
              </a:ln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D842F-3027-E93C-C5AF-5A0627115CB5}"/>
              </a:ext>
            </a:extLst>
          </p:cNvPr>
          <p:cNvSpPr txBox="1"/>
          <p:nvPr/>
        </p:nvSpPr>
        <p:spPr>
          <a:xfrm>
            <a:off x="23097067" y="0"/>
            <a:ext cx="812800" cy="1449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10</a:t>
            </a:r>
            <a:endParaRPr kumimoji="0" lang="en-IN" sz="5000" b="0" i="0" u="none" strike="noStrike" cap="none" spc="0" normalizeH="0" baseline="0" dirty="0">
              <a:ln>
                <a:noFill/>
              </a:ln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1A667-6A86-2EEC-F018-10760807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64933"/>
            <a:ext cx="14037733" cy="78438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E45E8-C02E-9D72-9067-7097D799F402}"/>
              </a:ext>
            </a:extLst>
          </p:cNvPr>
          <p:cNvSpPr/>
          <p:nvPr/>
        </p:nvSpPr>
        <p:spPr>
          <a:xfrm>
            <a:off x="13292667" y="6381938"/>
            <a:ext cx="4419600" cy="748923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>
            <a:outerShdw blurRad="38100" dist="25400" dir="5760000" rotWithShape="0">
              <a:srgbClr val="FFFFFF">
                <a:alpha val="3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200" b="1" dirty="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rPr>
              <a:t>GSM Module</a:t>
            </a:r>
            <a:endParaRPr kumimoji="0" lang="en-IN" sz="4200" b="1" i="0" u="none" strike="noStrike" cap="none" spc="0" normalizeH="0" baseline="0" dirty="0">
              <a:ln>
                <a:noFill/>
              </a:ln>
              <a:solidFill>
                <a:srgbClr val="3E3B39"/>
              </a:solidFill>
              <a:effectLst>
                <a:outerShdw blurRad="25400" dist="12700" dir="4920000" rotWithShape="0">
                  <a:srgbClr val="FFFFFF">
                    <a:alpha val="50000"/>
                  </a:srgbClr>
                </a:outerShdw>
              </a:effectLst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4035510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3571</TotalTime>
  <Words>654</Words>
  <Application>Microsoft Office PowerPoint</Application>
  <PresentationFormat>Custom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Avenir Next Demi Bold</vt:lpstr>
      <vt:lpstr>Avenir Next Medium</vt:lpstr>
      <vt:lpstr>Avenir Next Regular</vt:lpstr>
      <vt:lpstr>Google Sans</vt:lpstr>
      <vt:lpstr>Helvetica Neue</vt:lpstr>
      <vt:lpstr>Wingdings</vt:lpstr>
      <vt:lpstr>New_Template5</vt:lpstr>
      <vt:lpstr>Contents</vt:lpstr>
      <vt:lpstr>Introduction</vt:lpstr>
      <vt:lpstr>OBJECTIVES</vt:lpstr>
      <vt:lpstr>Equipments required</vt:lpstr>
      <vt:lpstr>Arduino</vt:lpstr>
      <vt:lpstr>Ky-032 IR Sensor</vt:lpstr>
      <vt:lpstr>PowerPoint Presentation</vt:lpstr>
      <vt:lpstr>PowerPoint Presentation</vt:lpstr>
      <vt:lpstr>BLOCK Diagram of the sensor system</vt:lpstr>
      <vt:lpstr>BLOCK Diagram of the device in train</vt:lpstr>
      <vt:lpstr>Working Concept</vt:lpstr>
      <vt:lpstr>Working Concept</vt:lpstr>
      <vt:lpstr>challenges</vt:lpstr>
      <vt:lpstr>Future scope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project presentation</dc:title>
  <dc:creator>Arnold Saikia</dc:creator>
  <cp:lastModifiedBy>Arnold Saikia</cp:lastModifiedBy>
  <cp:revision>26</cp:revision>
  <dcterms:modified xsi:type="dcterms:W3CDTF">2025-07-25T10:58:36Z</dcterms:modified>
</cp:coreProperties>
</file>